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852400" cy="61849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hewy" panose="020B0604020202020204" charset="0"/>
      <p:regular r:id="rId16"/>
    </p:embeddedFont>
    <p:embeddedFont>
      <p:font typeface="Lilita One" panose="020B0604020202020204" charset="0"/>
      <p:regular r:id="rId17"/>
    </p:embeddedFont>
    <p:embeddedFont>
      <p:font typeface="Nunito" panose="020B0604020202020204" charset="0"/>
      <p:regular r:id="rId18"/>
    </p:embeddedFont>
    <p:embeddedFont>
      <p:font typeface="Nunito Bold" panose="020B0604020202020204" charset="0"/>
      <p:regular r:id="rId19"/>
    </p:embeddedFont>
    <p:embeddedFont>
      <p:font typeface="Open Sans Light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9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45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png>
</file>

<file path=ppt/media/image2.svg>
</file>

<file path=ppt/media/image20.sv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ucatan.com.mx/merida/en-el-interior-del-estado-abundan-perros-callejeros" TargetMode="External"/><Relationship Id="rId5" Type="http://schemas.openxmlformats.org/officeDocument/2006/relationships/hyperlink" Target="http://www.yucatan.gob.mx/ciudadano/ver_programa.php?id=259" TargetMode="External"/><Relationship Id="rId4" Type="http://schemas.openxmlformats.org/officeDocument/2006/relationships/hyperlink" Target="https://www.senado.gob.mx/64/gaceta_del_senado/documento/86584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20.svg"/><Relationship Id="rId7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e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4.svg"/><Relationship Id="rId7" Type="http://schemas.openxmlformats.org/officeDocument/2006/relationships/image" Target="../media/image2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2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8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jpe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e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8B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585849" y="2563167"/>
            <a:ext cx="5085728" cy="508572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937272" y="-1642892"/>
            <a:ext cx="6638303" cy="6638303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276825" y="729999"/>
            <a:ext cx="6664938" cy="6664911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30264" r="-2011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6883400" y="1394131"/>
            <a:ext cx="5134007" cy="1224447"/>
            <a:chOff x="0" y="-31115"/>
            <a:chExt cx="6845343" cy="1632596"/>
          </a:xfrm>
        </p:grpSpPr>
        <p:sp>
          <p:nvSpPr>
            <p:cNvPr id="7" name="TextBox 7"/>
            <p:cNvSpPr txBox="1"/>
            <p:nvPr/>
          </p:nvSpPr>
          <p:spPr>
            <a:xfrm>
              <a:off x="0" y="-31115"/>
              <a:ext cx="6845343" cy="150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75"/>
                </a:lnSpc>
              </a:pPr>
              <a:r>
                <a:rPr lang="en-US" sz="8775" dirty="0" err="1">
                  <a:solidFill>
                    <a:srgbClr val="F48B48"/>
                  </a:solidFill>
                  <a:latin typeface="Lilita One"/>
                </a:rPr>
                <a:t>KANan</a:t>
              </a:r>
              <a:endParaRPr lang="en-US" sz="8775" dirty="0">
                <a:solidFill>
                  <a:srgbClr val="F48B48"/>
                </a:solidFill>
                <a:latin typeface="Lilita One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47538"/>
              <a:ext cx="6845343" cy="35394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160"/>
                </a:lnSpc>
              </a:pPr>
              <a:r>
                <a:rPr lang="en-US" sz="1400" dirty="0">
                  <a:solidFill>
                    <a:srgbClr val="F48B48"/>
                  </a:solidFill>
                  <a:latin typeface="Nunito"/>
                </a:rPr>
                <a:t>Sitio web </a:t>
              </a:r>
              <a:r>
                <a:rPr lang="en-US" sz="1400" dirty="0" err="1">
                  <a:solidFill>
                    <a:srgbClr val="F48B48"/>
                  </a:solidFill>
                  <a:latin typeface="Nunito"/>
                </a:rPr>
                <a:t>dedicado</a:t>
              </a:r>
              <a:r>
                <a:rPr lang="en-US" sz="1400" dirty="0">
                  <a:solidFill>
                    <a:srgbClr val="F48B48"/>
                  </a:solidFill>
                  <a:latin typeface="Nunito"/>
                </a:rPr>
                <a:t> a los </a:t>
              </a:r>
              <a:r>
                <a:rPr lang="en-US" sz="1400" dirty="0" err="1">
                  <a:solidFill>
                    <a:srgbClr val="F48B48"/>
                  </a:solidFill>
                  <a:latin typeface="Nunito"/>
                </a:rPr>
                <a:t>animalitos</a:t>
              </a:r>
              <a:r>
                <a:rPr lang="en-US" sz="1400" dirty="0">
                  <a:solidFill>
                    <a:srgbClr val="F48B48"/>
                  </a:solidFill>
                  <a:latin typeface="Nunito"/>
                </a:rPr>
                <a:t> de la </a:t>
              </a:r>
              <a:r>
                <a:rPr lang="en-US" sz="1400" dirty="0" err="1">
                  <a:solidFill>
                    <a:srgbClr val="F48B48"/>
                  </a:solidFill>
                  <a:latin typeface="Nunito"/>
                </a:rPr>
                <a:t>facultad</a:t>
              </a:r>
              <a:r>
                <a:rPr lang="en-US" sz="1400" dirty="0">
                  <a:solidFill>
                    <a:srgbClr val="F48B48"/>
                  </a:solidFill>
                  <a:latin typeface="Nunito"/>
                </a:rPr>
                <a:t>.</a:t>
              </a:r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-2158521">
            <a:off x="10244558" y="4247807"/>
            <a:ext cx="2159803" cy="1447068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t="78" b="78"/>
          <a:stretch>
            <a:fillRect/>
          </a:stretch>
        </p:blipFill>
        <p:spPr>
          <a:xfrm rot="-2158521">
            <a:off x="40486" y="1115499"/>
            <a:ext cx="2159803" cy="1447068"/>
          </a:xfrm>
          <a:prstGeom prst="rect">
            <a:avLst/>
          </a:prstGeom>
        </p:spPr>
      </p:pic>
      <p:sp>
        <p:nvSpPr>
          <p:cNvPr id="11" name="TextBox 8">
            <a:extLst>
              <a:ext uri="{FF2B5EF4-FFF2-40B4-BE49-F238E27FC236}">
                <a16:creationId xmlns:a16="http://schemas.microsoft.com/office/drawing/2014/main" id="{8E8A694E-4D9C-49C6-AACE-776E5E69D267}"/>
              </a:ext>
            </a:extLst>
          </p:cNvPr>
          <p:cNvSpPr txBox="1"/>
          <p:nvPr/>
        </p:nvSpPr>
        <p:spPr>
          <a:xfrm>
            <a:off x="6941763" y="3004730"/>
            <a:ext cx="5134007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dirty="0">
                <a:solidFill>
                  <a:srgbClr val="F48B48"/>
                </a:solidFill>
                <a:latin typeface="Nunito"/>
              </a:rPr>
              <a:t>-</a:t>
            </a:r>
            <a:r>
              <a:rPr lang="en-US" dirty="0" err="1">
                <a:solidFill>
                  <a:srgbClr val="F48B48"/>
                </a:solidFill>
                <a:latin typeface="Nunito"/>
              </a:rPr>
              <a:t>Integrantes</a:t>
            </a:r>
            <a:r>
              <a:rPr lang="en-US" dirty="0">
                <a:solidFill>
                  <a:srgbClr val="F48B48"/>
                </a:solidFill>
                <a:latin typeface="Nunito"/>
              </a:rPr>
              <a:t>-</a:t>
            </a:r>
          </a:p>
          <a:p>
            <a:pPr algn="ctr">
              <a:lnSpc>
                <a:spcPts val="2160"/>
              </a:lnSpc>
            </a:pPr>
            <a:r>
              <a:rPr lang="en-US" sz="1800" dirty="0">
                <a:solidFill>
                  <a:srgbClr val="F48B48"/>
                </a:solidFill>
                <a:latin typeface="Nunito"/>
              </a:rPr>
              <a:t>Alvin </a:t>
            </a:r>
            <a:r>
              <a:rPr lang="en-US" dirty="0" err="1">
                <a:solidFill>
                  <a:srgbClr val="F48B48"/>
                </a:solidFill>
                <a:latin typeface="Nunito"/>
              </a:rPr>
              <a:t>Pech</a:t>
            </a:r>
            <a:r>
              <a:rPr lang="en-US" dirty="0">
                <a:solidFill>
                  <a:srgbClr val="F48B48"/>
                </a:solidFill>
                <a:latin typeface="Nunito"/>
              </a:rPr>
              <a:t> </a:t>
            </a:r>
            <a:r>
              <a:rPr lang="en-US" dirty="0" err="1">
                <a:solidFill>
                  <a:srgbClr val="F48B48"/>
                </a:solidFill>
                <a:latin typeface="Nunito"/>
              </a:rPr>
              <a:t>Dzul</a:t>
            </a:r>
            <a:r>
              <a:rPr lang="en-US" dirty="0">
                <a:solidFill>
                  <a:srgbClr val="F48B48"/>
                </a:solidFill>
                <a:latin typeface="Nunito"/>
              </a:rPr>
              <a:t> </a:t>
            </a:r>
          </a:p>
          <a:p>
            <a:pPr algn="ctr">
              <a:lnSpc>
                <a:spcPts val="2160"/>
              </a:lnSpc>
            </a:pPr>
            <a:r>
              <a:rPr lang="en-US" dirty="0">
                <a:solidFill>
                  <a:srgbClr val="F48B48"/>
                </a:solidFill>
                <a:latin typeface="Nunito"/>
              </a:rPr>
              <a:t>Israel Reyes Carrillo</a:t>
            </a:r>
          </a:p>
          <a:p>
            <a:pPr algn="ctr">
              <a:lnSpc>
                <a:spcPts val="2160"/>
              </a:lnSpc>
            </a:pPr>
            <a:r>
              <a:rPr lang="en-US" sz="1800" dirty="0">
                <a:solidFill>
                  <a:srgbClr val="F48B48"/>
                </a:solidFill>
                <a:latin typeface="Nunito"/>
              </a:rPr>
              <a:t>Rodrigo Plaza Villanueva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8" b="78"/>
          <a:stretch>
            <a:fillRect/>
          </a:stretch>
        </p:blipFill>
        <p:spPr>
          <a:xfrm rot="-2158521">
            <a:off x="-1218477" y="-1023845"/>
            <a:ext cx="3907643" cy="261812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8" b="78"/>
          <a:stretch>
            <a:fillRect/>
          </a:stretch>
        </p:blipFill>
        <p:spPr>
          <a:xfrm rot="-2158521">
            <a:off x="11012959" y="5097129"/>
            <a:ext cx="3907643" cy="261812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841057" y="1549009"/>
            <a:ext cx="7176636" cy="3228964"/>
            <a:chOff x="0" y="180975"/>
            <a:chExt cx="9568848" cy="4305285"/>
          </a:xfrm>
        </p:grpSpPr>
        <p:sp>
          <p:nvSpPr>
            <p:cNvPr id="5" name="TextBox 5"/>
            <p:cNvSpPr txBox="1"/>
            <p:nvPr/>
          </p:nvSpPr>
          <p:spPr>
            <a:xfrm>
              <a:off x="0" y="180975"/>
              <a:ext cx="9568848" cy="1772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023"/>
                </a:lnSpc>
              </a:pPr>
              <a:endParaRPr lang="en-US" sz="10125" dirty="0">
                <a:solidFill>
                  <a:srgbClr val="F48B48"/>
                </a:solidFill>
                <a:latin typeface="Chew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008105"/>
              <a:ext cx="9568848" cy="4781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70"/>
                </a:lnSpc>
              </a:pPr>
              <a:endParaRPr/>
            </a:p>
          </p:txBody>
        </p:sp>
      </p:grpSp>
      <p:sp>
        <p:nvSpPr>
          <p:cNvPr id="7" name="TextBox 5">
            <a:extLst>
              <a:ext uri="{FF2B5EF4-FFF2-40B4-BE49-F238E27FC236}">
                <a16:creationId xmlns:a16="http://schemas.microsoft.com/office/drawing/2014/main" id="{39154F73-118D-416C-96E1-659F6FEA8D4E}"/>
              </a:ext>
            </a:extLst>
          </p:cNvPr>
          <p:cNvSpPr txBox="1"/>
          <p:nvPr/>
        </p:nvSpPr>
        <p:spPr>
          <a:xfrm>
            <a:off x="2829627" y="292807"/>
            <a:ext cx="7176636" cy="1136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23"/>
              </a:lnSpc>
            </a:pPr>
            <a:r>
              <a:rPr lang="en-US" sz="4800" dirty="0" err="1">
                <a:solidFill>
                  <a:srgbClr val="F48B48"/>
                </a:solidFill>
                <a:latin typeface="Chewy"/>
              </a:rPr>
              <a:t>Bibliografías</a:t>
            </a:r>
            <a:endParaRPr lang="en-US" sz="4800" dirty="0">
              <a:solidFill>
                <a:srgbClr val="F48B48"/>
              </a:solidFill>
              <a:latin typeface="Chewy"/>
            </a:endParaRPr>
          </a:p>
        </p:txBody>
      </p:sp>
      <p:sp>
        <p:nvSpPr>
          <p:cNvPr id="8" name="TextBox 22">
            <a:extLst>
              <a:ext uri="{FF2B5EF4-FFF2-40B4-BE49-F238E27FC236}">
                <a16:creationId xmlns:a16="http://schemas.microsoft.com/office/drawing/2014/main" id="{8260908B-822F-4ACD-A51F-FB44174361BC}"/>
              </a:ext>
            </a:extLst>
          </p:cNvPr>
          <p:cNvSpPr txBox="1"/>
          <p:nvPr/>
        </p:nvSpPr>
        <p:spPr>
          <a:xfrm>
            <a:off x="2387600" y="1724320"/>
            <a:ext cx="9082973" cy="4460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Gobierno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México:</a:t>
            </a:r>
          </a:p>
          <a:p>
            <a:pPr algn="just">
              <a:lnSpc>
                <a:spcPts val="2520"/>
              </a:lnSpc>
            </a:pPr>
            <a:r>
              <a:rPr lang="en-US" sz="1360" dirty="0">
                <a:solidFill>
                  <a:schemeClr val="accent1">
                    <a:lumMod val="75000"/>
                  </a:schemeClr>
                </a:solidFill>
                <a:latin typeface="Nunito 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https://www.senado.gob.mx/64/gaceta_del_senado/documento/86584</a:t>
            </a:r>
            <a:endParaRPr lang="en-US" sz="1360" dirty="0">
              <a:solidFill>
                <a:schemeClr val="accent1">
                  <a:lumMod val="75000"/>
                </a:schemeClr>
              </a:solidFill>
              <a:latin typeface="Nunito Bold"/>
            </a:endParaRPr>
          </a:p>
          <a:p>
            <a:pPr algn="just">
              <a:lnSpc>
                <a:spcPts val="2520"/>
              </a:lnSpc>
            </a:pP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Secretaria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Salud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Yucatán: </a:t>
            </a:r>
          </a:p>
          <a:p>
            <a:pPr algn="just">
              <a:lnSpc>
                <a:spcPts val="2520"/>
              </a:lnSpc>
            </a:pPr>
            <a:r>
              <a:rPr lang="en-US" sz="1360" dirty="0">
                <a:solidFill>
                  <a:schemeClr val="accent1">
                    <a:lumMod val="75000"/>
                  </a:schemeClr>
                </a:solidFill>
                <a:latin typeface="Nunito 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http://www.yucatan.gob.mx/ciudadano/ver_programa.php?id=259</a:t>
            </a:r>
            <a:endParaRPr lang="en-US" sz="1360" dirty="0">
              <a:solidFill>
                <a:schemeClr val="accent1">
                  <a:lumMod val="75000"/>
                </a:schemeClr>
              </a:solidFill>
              <a:latin typeface="Nunito Bold"/>
            </a:endParaRPr>
          </a:p>
          <a:p>
            <a:pPr algn="just">
              <a:lnSpc>
                <a:spcPts val="2520"/>
              </a:lnSpc>
            </a:pP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Periódico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diario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Yucatán (nota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sobre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los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perros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callejeros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): </a:t>
            </a:r>
          </a:p>
          <a:p>
            <a:pPr algn="just">
              <a:lnSpc>
                <a:spcPts val="2520"/>
              </a:lnSpc>
            </a:pPr>
            <a:r>
              <a:rPr lang="en-US" sz="1360" u="sng" dirty="0">
                <a:solidFill>
                  <a:schemeClr val="accent1">
                    <a:lumMod val="75000"/>
                  </a:schemeClr>
                </a:solidFill>
                <a:latin typeface="Nunito Bold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https://www.yucatan.com.mx/merida/en-el-interior-del-estado-abundan-perros-callejeros</a:t>
            </a:r>
            <a:endParaRPr lang="en-US" sz="1360" u="sng" dirty="0">
              <a:solidFill>
                <a:schemeClr val="accent1">
                  <a:lumMod val="75000"/>
                </a:schemeClr>
              </a:solidFill>
              <a:latin typeface="Nunito Bold"/>
            </a:endParaRPr>
          </a:p>
          <a:p>
            <a:pPr algn="just">
              <a:lnSpc>
                <a:spcPts val="2520"/>
              </a:lnSpc>
            </a:pPr>
            <a:r>
              <a:rPr lang="en-US" sz="136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unito Bold"/>
              </a:rPr>
              <a:t>Propuesta</a:t>
            </a:r>
            <a:r>
              <a:rPr lang="en-US" sz="136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unito Bold"/>
              </a:rPr>
              <a:t> </a:t>
            </a:r>
            <a:r>
              <a:rPr lang="en-US" sz="136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unito Bold"/>
              </a:rPr>
              <a:t>vetech</a:t>
            </a:r>
            <a:r>
              <a:rPr lang="en-US" sz="136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unito Bold"/>
              </a:rPr>
              <a:t>:</a:t>
            </a:r>
          </a:p>
          <a:p>
            <a:pPr algn="just">
              <a:lnSpc>
                <a:spcPts val="2520"/>
              </a:lnSpc>
            </a:pPr>
            <a:r>
              <a:rPr lang="en-US" sz="1360" u="sng" dirty="0">
                <a:solidFill>
                  <a:schemeClr val="accent1">
                    <a:lumMod val="75000"/>
                  </a:schemeClr>
                </a:solidFill>
                <a:latin typeface="Nunito Bold"/>
              </a:rPr>
              <a:t>https://www.xataka.com.mx/aplicaciones/control-canino-en-la-palma-de-tu-mano-con-vetech</a:t>
            </a:r>
          </a:p>
          <a:p>
            <a:pPr algn="just">
              <a:lnSpc>
                <a:spcPts val="2520"/>
              </a:lnSpc>
            </a:pPr>
            <a:r>
              <a:rPr lang="en-US" sz="136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unito Bold"/>
              </a:rPr>
              <a:t>Propuesta</a:t>
            </a:r>
            <a:r>
              <a:rPr lang="en-US" sz="136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unito Bold"/>
              </a:rPr>
              <a:t> </a:t>
            </a:r>
            <a:r>
              <a:rPr lang="en-US" sz="136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unito Bold"/>
              </a:rPr>
              <a:t>aplicación</a:t>
            </a:r>
            <a:r>
              <a:rPr lang="en-US" sz="136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unito Bold"/>
              </a:rPr>
              <a:t> web:</a:t>
            </a:r>
          </a:p>
          <a:p>
            <a:pPr algn="just">
              <a:lnSpc>
                <a:spcPts val="2520"/>
              </a:lnSpc>
            </a:pPr>
            <a:r>
              <a:rPr lang="en-US" sz="1360" u="sng" dirty="0">
                <a:solidFill>
                  <a:schemeClr val="accent1">
                    <a:lumMod val="75000"/>
                  </a:schemeClr>
                </a:solidFill>
                <a:latin typeface="Nunito Bold"/>
              </a:rPr>
              <a:t>https://rei.iteso.mx/bitstream/handle/11117/4778/Proyecto+de+emprendimiento+para+el+cuidado+de+perros+por+medios+electr%F3nicos.pdf?sequence=2</a:t>
            </a:r>
          </a:p>
          <a:p>
            <a:pPr algn="just">
              <a:lnSpc>
                <a:spcPts val="2520"/>
              </a:lnSpc>
            </a:pPr>
            <a:endParaRPr lang="en-US" sz="1360" u="sng" dirty="0">
              <a:solidFill>
                <a:schemeClr val="accent1">
                  <a:lumMod val="75000"/>
                </a:schemeClr>
              </a:solidFill>
              <a:latin typeface="Nunito Bold"/>
            </a:endParaRPr>
          </a:p>
          <a:p>
            <a:pPr algn="just">
              <a:lnSpc>
                <a:spcPts val="2520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  <a:p>
            <a:pPr algn="just">
              <a:lnSpc>
                <a:spcPts val="2520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</p:txBody>
      </p:sp>
    </p:spTree>
    <p:extLst>
      <p:ext uri="{BB962C8B-B14F-4D97-AF65-F5344CB8AC3E}">
        <p14:creationId xmlns:p14="http://schemas.microsoft.com/office/powerpoint/2010/main" val="769325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933" t="11368" r="8956" b="2356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8" b="78"/>
          <a:stretch>
            <a:fillRect/>
          </a:stretch>
        </p:blipFill>
        <p:spPr>
          <a:xfrm rot="-2158521">
            <a:off x="-927679" y="-868240"/>
            <a:ext cx="3907643" cy="261812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8" b="78"/>
          <a:stretch>
            <a:fillRect/>
          </a:stretch>
        </p:blipFill>
        <p:spPr>
          <a:xfrm rot="-2991061">
            <a:off x="3597142" y="2696829"/>
            <a:ext cx="3907643" cy="261812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90525" y="-818528"/>
            <a:ext cx="6581256" cy="6581256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58334" y="913401"/>
            <a:ext cx="5245638" cy="3797501"/>
            <a:chOff x="0" y="53278"/>
            <a:chExt cx="6994184" cy="5063334"/>
          </a:xfrm>
        </p:grpSpPr>
        <p:sp>
          <p:nvSpPr>
            <p:cNvPr id="6" name="TextBox 6"/>
            <p:cNvSpPr txBox="1"/>
            <p:nvPr/>
          </p:nvSpPr>
          <p:spPr>
            <a:xfrm>
              <a:off x="0" y="53278"/>
              <a:ext cx="6895029" cy="1280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18"/>
                </a:lnSpc>
              </a:pPr>
              <a:r>
                <a:rPr lang="en-US" sz="3233">
                  <a:solidFill>
                    <a:srgbClr val="FEDD62"/>
                  </a:solidFill>
                  <a:latin typeface="Lilita One"/>
                </a:rPr>
                <a:t>ANIMALES EN SITUACIÓN DE CALLE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99155" y="1633436"/>
              <a:ext cx="6895029" cy="34831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1"/>
                </a:lnSpc>
              </a:pPr>
              <a:endParaRPr dirty="0"/>
            </a:p>
            <a:p>
              <a:pPr algn="just">
                <a:lnSpc>
                  <a:spcPts val="1763"/>
                </a:lnSpc>
              </a:pP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México es el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país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con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más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perros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callejeros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en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América Latina. La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Asociación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Mexicana de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Médicos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Veterinarios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Especialistas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en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Pequeñas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Especies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(AMMVEPE)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estima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que hay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alrededor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de 28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millones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de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mascotas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y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animales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domésticos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, de los que el 70% se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encuentran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en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la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calle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,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cifra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que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crece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un 20%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anual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.</a:t>
              </a:r>
            </a:p>
            <a:p>
              <a:pPr algn="just">
                <a:lnSpc>
                  <a:spcPts val="1763"/>
                </a:lnSpc>
              </a:pPr>
              <a:endParaRPr lang="en-US" sz="1356" dirty="0">
                <a:solidFill>
                  <a:srgbClr val="292F33"/>
                </a:solidFill>
                <a:latin typeface="Nunito Bold"/>
              </a:endParaRPr>
            </a:p>
            <a:p>
              <a:pPr algn="just">
                <a:lnSpc>
                  <a:spcPts val="1763"/>
                </a:lnSpc>
              </a:pP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De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acuerdo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con la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Secretaría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de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Salud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de Yucatán (SSY),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en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el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estado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existen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más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de 50 mil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perros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y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gatos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que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deambulan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en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calles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de Mérida y </a:t>
              </a:r>
              <a:r>
                <a:rPr lang="en-US" sz="1356" dirty="0" err="1">
                  <a:solidFill>
                    <a:srgbClr val="292F33"/>
                  </a:solidFill>
                  <a:latin typeface="Nunito Bold"/>
                </a:rPr>
                <a:t>municipios</a:t>
              </a:r>
              <a:r>
                <a:rPr lang="en-US" sz="1356" dirty="0">
                  <a:solidFill>
                    <a:srgbClr val="292F33"/>
                  </a:solidFill>
                  <a:latin typeface="Nunito Bold"/>
                </a:rPr>
                <a:t> del interior del Estado.</a:t>
              </a:r>
            </a:p>
            <a:p>
              <a:pPr algn="ctr">
                <a:lnSpc>
                  <a:spcPts val="1391"/>
                </a:lnSpc>
              </a:pPr>
              <a:endParaRPr lang="en-US" sz="1356" dirty="0">
                <a:solidFill>
                  <a:srgbClr val="292F33"/>
                </a:solidFill>
                <a:latin typeface="Nunito Bold"/>
              </a:endParaRPr>
            </a:p>
            <a:p>
              <a:pPr algn="ctr">
                <a:lnSpc>
                  <a:spcPts val="1391"/>
                </a:lnSpc>
              </a:pPr>
              <a:r>
                <a:rPr lang="en-US" sz="1070" dirty="0">
                  <a:solidFill>
                    <a:srgbClr val="FFFFFF"/>
                  </a:solidFill>
                  <a:latin typeface="Nunito"/>
                </a:rPr>
                <a:t> 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89685964-BD63-4C2B-9272-CDE84B7C87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235200" y="-427427"/>
            <a:ext cx="7419353" cy="7419353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-9085423">
            <a:off x="10285804" y="-689935"/>
            <a:ext cx="3907643" cy="2618121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7136790" y="425156"/>
            <a:ext cx="5340960" cy="5340938"/>
            <a:chOff x="0" y="0"/>
            <a:chExt cx="6350000" cy="6349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38888" r="-38888"/>
              </a:stretch>
            </a:blip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2128723">
            <a:off x="-480591" y="5278066"/>
            <a:ext cx="2625552" cy="175912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84145" y="619125"/>
            <a:ext cx="5899575" cy="4439545"/>
            <a:chOff x="0" y="0"/>
            <a:chExt cx="7866100" cy="5919394"/>
          </a:xfrm>
        </p:grpSpPr>
        <p:sp>
          <p:nvSpPr>
            <p:cNvPr id="7" name="TextBox 7"/>
            <p:cNvSpPr txBox="1"/>
            <p:nvPr/>
          </p:nvSpPr>
          <p:spPr>
            <a:xfrm>
              <a:off x="0" y="117017"/>
              <a:ext cx="7866100" cy="11792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12"/>
                </a:lnSpc>
              </a:pPr>
              <a:r>
                <a:rPr lang="en-US" sz="2967">
                  <a:solidFill>
                    <a:srgbClr val="F48B48"/>
                  </a:solidFill>
                  <a:latin typeface="Lilita One"/>
                </a:rPr>
                <a:t>CAUSAS Y CONSECUENCIAS DE ESTA PROBLEMÁTICA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030903"/>
              <a:ext cx="7866100" cy="3799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84"/>
                </a:lnSpc>
              </a:pPr>
              <a:endParaRPr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076739"/>
              <a:ext cx="7828000" cy="359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98"/>
                </a:lnSpc>
              </a:pPr>
              <a:endParaRPr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550834"/>
              <a:ext cx="7866100" cy="3799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84"/>
                </a:lnSpc>
              </a:pPr>
              <a:endParaRPr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562127"/>
              <a:ext cx="7828000" cy="359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98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036221"/>
              <a:ext cx="7866100" cy="3799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84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39803" y="1516834"/>
            <a:ext cx="6596987" cy="3957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4"/>
              </a:lnSpc>
            </a:pPr>
            <a:endParaRPr dirty="0"/>
          </a:p>
          <a:p>
            <a:pPr>
              <a:lnSpc>
                <a:spcPts val="1904"/>
              </a:lnSpc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Las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causas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más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significativas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son:  </a:t>
            </a: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El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extravío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</a:t>
            </a: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Abandono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 </a:t>
            </a: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escasa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cultura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esterilización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</a:t>
            </a:r>
          </a:p>
          <a:p>
            <a:pPr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  <a:p>
            <a:pPr>
              <a:lnSpc>
                <a:spcPts val="1904"/>
              </a:lnSpc>
            </a:pP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Consecuencias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: </a:t>
            </a: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Anualmente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dos mil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perros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fallecen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atropellados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calles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Mérida lo que equivale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promedio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cinco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perros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muertos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diariamente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vía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pública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</a:t>
            </a:r>
          </a:p>
          <a:p>
            <a:pPr marL="293623" lvl="1" indent="-146812">
              <a:lnSpc>
                <a:spcPts val="1903"/>
              </a:lnSpc>
              <a:buFont typeface="Arial"/>
              <a:buChar char="•"/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Se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estima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que un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millón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200 mil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perros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viven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las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calles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y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producen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diariamente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cerca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700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toneladas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heces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fecales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las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cuales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representan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más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100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enfermedades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afectan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directamente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a la población.</a:t>
            </a: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59" dirty="0">
                <a:solidFill>
                  <a:srgbClr val="292F33"/>
                </a:solidFill>
                <a:latin typeface="Nunito Bold"/>
              </a:rPr>
              <a:t>140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enfermedades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que los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humanos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pueden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contraer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a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través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del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contacto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con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perros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, la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más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conocida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es la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rabia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,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esta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enfermedad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es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sumamente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infecciosa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ataca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al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sistema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nervioso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central y es fatal.</a:t>
            </a:r>
          </a:p>
          <a:p>
            <a:pPr>
              <a:lnSpc>
                <a:spcPts val="2585"/>
              </a:lnSpc>
            </a:pPr>
            <a:endParaRPr lang="en-US" sz="1359" dirty="0">
              <a:solidFill>
                <a:srgbClr val="292F33"/>
              </a:solidFill>
              <a:latin typeface="Nunito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8B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719699" y="-614051"/>
            <a:ext cx="7419353" cy="741935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-2158521">
            <a:off x="-1118179" y="-1439740"/>
            <a:ext cx="3907643" cy="261812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-2158521">
            <a:off x="11012959" y="5097129"/>
            <a:ext cx="3907643" cy="261812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225363" y="1672890"/>
            <a:ext cx="7612826" cy="4130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43"/>
              </a:lnSpc>
            </a:pPr>
            <a:r>
              <a:rPr lang="en-US" sz="1459" dirty="0">
                <a:solidFill>
                  <a:srgbClr val="292F33"/>
                </a:solidFill>
                <a:latin typeface="Nunito Bold"/>
              </a:rPr>
              <a:t>1.- Control </a:t>
            </a:r>
            <a:r>
              <a:rPr lang="en-US" sz="1459" dirty="0" err="1">
                <a:solidFill>
                  <a:srgbClr val="292F33"/>
                </a:solidFill>
                <a:latin typeface="Nunito Bold"/>
              </a:rPr>
              <a:t>canino</a:t>
            </a:r>
            <a:r>
              <a:rPr lang="en-US" sz="14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459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459" dirty="0">
                <a:solidFill>
                  <a:srgbClr val="292F33"/>
                </a:solidFill>
                <a:latin typeface="Nunito Bold"/>
              </a:rPr>
              <a:t> la </a:t>
            </a:r>
            <a:r>
              <a:rPr lang="en-US" sz="1459" dirty="0" err="1">
                <a:solidFill>
                  <a:srgbClr val="292F33"/>
                </a:solidFill>
                <a:latin typeface="Nunito Bold"/>
              </a:rPr>
              <a:t>palma</a:t>
            </a:r>
            <a:r>
              <a:rPr lang="en-US" sz="1459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459" dirty="0" err="1">
                <a:solidFill>
                  <a:srgbClr val="292F33"/>
                </a:solidFill>
                <a:latin typeface="Nunito Bold"/>
              </a:rPr>
              <a:t>tu</a:t>
            </a:r>
            <a:r>
              <a:rPr lang="en-US" sz="1459" dirty="0">
                <a:solidFill>
                  <a:srgbClr val="292F33"/>
                </a:solidFill>
                <a:latin typeface="Nunito Bold"/>
              </a:rPr>
              <a:t> mano </a:t>
            </a:r>
            <a:r>
              <a:rPr lang="en-US" sz="1459" dirty="0" err="1">
                <a:solidFill>
                  <a:srgbClr val="292F33"/>
                </a:solidFill>
                <a:latin typeface="Nunito Bold"/>
              </a:rPr>
              <a:t>VETech</a:t>
            </a:r>
            <a:endParaRPr lang="en-US" sz="1459" dirty="0">
              <a:solidFill>
                <a:srgbClr val="292F33"/>
              </a:solidFill>
              <a:latin typeface="Nunito Bold"/>
            </a:endParaRPr>
          </a:p>
          <a:p>
            <a:pPr algn="just">
              <a:lnSpc>
                <a:spcPts val="1904"/>
              </a:lnSpc>
            </a:pPr>
            <a:endParaRPr lang="en-US" sz="1459" dirty="0">
              <a:solidFill>
                <a:srgbClr val="292F33"/>
              </a:solidFill>
              <a:latin typeface="Nunito Bold"/>
            </a:endParaRPr>
          </a:p>
          <a:p>
            <a:pPr algn="just">
              <a:lnSpc>
                <a:spcPts val="1903"/>
              </a:lnSpc>
            </a:pP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VETech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una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plataforma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consiste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una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aplicación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web y una para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móviles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 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aplicación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web es para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uso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exclusivo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las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veterinarias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tendrán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al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registrarse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acceso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a la base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datos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perros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Puebla y al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historial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clínico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caso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exista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también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ese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registro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les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permitirá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distribuir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collares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para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perro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con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tecnología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NFC.</a:t>
            </a:r>
          </a:p>
          <a:p>
            <a:pPr algn="just">
              <a:lnSpc>
                <a:spcPts val="1903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  <a:p>
            <a:pPr algn="just">
              <a:lnSpc>
                <a:spcPts val="1903"/>
              </a:lnSpc>
            </a:pPr>
            <a:r>
              <a:rPr lang="en-US" sz="1359" dirty="0">
                <a:solidFill>
                  <a:srgbClr val="292F33"/>
                </a:solidFill>
                <a:latin typeface="Nunito Bold"/>
              </a:rPr>
              <a:t>2.-La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aplicación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móvil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“Peluditos.com”</a:t>
            </a:r>
          </a:p>
          <a:p>
            <a:pPr algn="just">
              <a:lnSpc>
                <a:spcPts val="1903"/>
              </a:lnSpc>
            </a:pPr>
            <a:endParaRPr lang="en-US" sz="1359" dirty="0">
              <a:solidFill>
                <a:srgbClr val="292F33"/>
              </a:solidFill>
              <a:latin typeface="Nunito Bold"/>
            </a:endParaRPr>
          </a:p>
          <a:p>
            <a:pPr algn="just">
              <a:lnSpc>
                <a:spcPts val="1903"/>
              </a:lnSpc>
            </a:pPr>
            <a:r>
              <a:rPr lang="en-US" sz="1359" dirty="0">
                <a:solidFill>
                  <a:srgbClr val="292F33"/>
                </a:solidFill>
                <a:latin typeface="Nunito Bold"/>
              </a:rPr>
              <a:t>Con la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aplicación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se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busca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reducir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los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índices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animales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situación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calle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mediante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estrategias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adopción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promoción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la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tenencia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responsable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rescate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animales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calle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alentando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una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cultura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adopción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y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buscando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mediante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esta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herramienta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tecnológica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el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mejoramiento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la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calidad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vida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 de los </a:t>
            </a:r>
            <a:r>
              <a:rPr lang="en-US" sz="1359" dirty="0" err="1">
                <a:solidFill>
                  <a:srgbClr val="292F33"/>
                </a:solidFill>
                <a:latin typeface="Nunito Bold"/>
              </a:rPr>
              <a:t>animales</a:t>
            </a:r>
            <a:r>
              <a:rPr lang="en-US" sz="1359" dirty="0">
                <a:solidFill>
                  <a:srgbClr val="292F33"/>
                </a:solidFill>
                <a:latin typeface="Nunito Bold"/>
              </a:rPr>
              <a:t>. </a:t>
            </a:r>
          </a:p>
          <a:p>
            <a:pPr algn="just">
              <a:lnSpc>
                <a:spcPts val="1903"/>
              </a:lnSpc>
            </a:pPr>
            <a:endParaRPr lang="en-US" sz="1359" dirty="0">
              <a:solidFill>
                <a:srgbClr val="292F33"/>
              </a:solidFill>
              <a:latin typeface="Nunito Bold"/>
            </a:endParaRPr>
          </a:p>
          <a:p>
            <a:pPr algn="just">
              <a:lnSpc>
                <a:spcPts val="1903"/>
              </a:lnSpc>
            </a:pPr>
            <a:endParaRPr lang="en-US" sz="1359" dirty="0">
              <a:solidFill>
                <a:srgbClr val="292F33"/>
              </a:solidFill>
              <a:latin typeface="Nunito Bold"/>
            </a:endParaRPr>
          </a:p>
          <a:p>
            <a:pPr algn="just">
              <a:lnSpc>
                <a:spcPts val="1904"/>
              </a:lnSpc>
            </a:pPr>
            <a:endParaRPr lang="en-US" sz="1359" dirty="0">
              <a:solidFill>
                <a:srgbClr val="292F33"/>
              </a:solidFill>
              <a:latin typeface="Nunito Bold"/>
            </a:endParaRPr>
          </a:p>
          <a:p>
            <a:pPr algn="ctr">
              <a:lnSpc>
                <a:spcPts val="2520"/>
              </a:lnSpc>
            </a:pPr>
            <a:endParaRPr lang="en-US" sz="1359" dirty="0">
              <a:solidFill>
                <a:srgbClr val="292F33"/>
              </a:solidFill>
              <a:latin typeface="Nunito Bold"/>
            </a:endParaRPr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9144529" y="1701465"/>
            <a:ext cx="3405201" cy="3405188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504" r="-504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2529793" y="638175"/>
            <a:ext cx="779916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5"/>
              </a:lnSpc>
            </a:pPr>
            <a:r>
              <a:rPr lang="en-US" sz="3700">
                <a:solidFill>
                  <a:srgbClr val="FFFFFF"/>
                </a:solidFill>
                <a:latin typeface="Lilita One"/>
              </a:rPr>
              <a:t>SOLUCIONES QUE SE HAN PLANTEADO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3FC34DE3-0C41-4F87-9BF6-EA5705683A7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469426" y="-909603"/>
            <a:ext cx="7419353" cy="7419353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-2158521">
            <a:off x="-1118179" y="-1439740"/>
            <a:ext cx="3907643" cy="261812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-2158521">
            <a:off x="11012959" y="5097129"/>
            <a:ext cx="3907643" cy="261812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153248" y="619125"/>
            <a:ext cx="5476142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0"/>
              </a:lnSpc>
            </a:pPr>
            <a:r>
              <a:rPr lang="en-US" sz="4000" dirty="0">
                <a:solidFill>
                  <a:srgbClr val="F48B48"/>
                </a:solidFill>
                <a:latin typeface="Lilita One"/>
              </a:rPr>
              <a:t>¿QUÉ ES </a:t>
            </a:r>
            <a:r>
              <a:rPr lang="en-US" sz="4000" dirty="0" err="1">
                <a:solidFill>
                  <a:srgbClr val="F48B48"/>
                </a:solidFill>
                <a:latin typeface="Lilita One"/>
              </a:rPr>
              <a:t>KANan</a:t>
            </a:r>
            <a:r>
              <a:rPr lang="en-US" sz="4000" dirty="0">
                <a:solidFill>
                  <a:srgbClr val="F48B48"/>
                </a:solidFill>
                <a:latin typeface="Lilita One"/>
              </a:rPr>
              <a:t>?</a:t>
            </a:r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 rot="-841849">
            <a:off x="655255" y="3208591"/>
            <a:ext cx="3245272" cy="2484139"/>
            <a:chOff x="-5080" y="-6350"/>
            <a:chExt cx="5420360" cy="4149090"/>
          </a:xfrm>
        </p:grpSpPr>
        <p:sp>
          <p:nvSpPr>
            <p:cNvPr id="6" name="Freeform 6"/>
            <p:cNvSpPr/>
            <p:nvPr/>
          </p:nvSpPr>
          <p:spPr>
            <a:xfrm>
              <a:off x="11430" y="533400"/>
              <a:ext cx="5393690" cy="3599180"/>
            </a:xfrm>
            <a:custGeom>
              <a:avLst/>
              <a:gdLst/>
              <a:ahLst/>
              <a:cxnLst/>
              <a:rect l="l" t="t" r="r" b="b"/>
              <a:pathLst>
                <a:path w="5393690" h="3599180">
                  <a:moveTo>
                    <a:pt x="0" y="0"/>
                  </a:moveTo>
                  <a:lnTo>
                    <a:pt x="5380990" y="21590"/>
                  </a:lnTo>
                  <a:lnTo>
                    <a:pt x="5393690" y="3599180"/>
                  </a:lnTo>
                  <a:lnTo>
                    <a:pt x="29210" y="35534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273" t="13008" r="156" b="244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-5080" y="-6350"/>
              <a:ext cx="5420360" cy="4138930"/>
            </a:xfrm>
            <a:custGeom>
              <a:avLst/>
              <a:gdLst/>
              <a:ahLst/>
              <a:cxnLst/>
              <a:rect l="l" t="t" r="r" b="b"/>
              <a:pathLst>
                <a:path w="5420360" h="4138930">
                  <a:moveTo>
                    <a:pt x="5420360" y="4130040"/>
                  </a:moveTo>
                  <a:cubicBezTo>
                    <a:pt x="5420360" y="4132580"/>
                    <a:pt x="5419090" y="4135120"/>
                    <a:pt x="5417820" y="4136390"/>
                  </a:cubicBezTo>
                  <a:cubicBezTo>
                    <a:pt x="5416550" y="4137660"/>
                    <a:pt x="5414010" y="4138930"/>
                    <a:pt x="5411470" y="4138930"/>
                  </a:cubicBezTo>
                  <a:cubicBezTo>
                    <a:pt x="5411470" y="4138930"/>
                    <a:pt x="5411470" y="4138930"/>
                    <a:pt x="5411470" y="4138930"/>
                  </a:cubicBezTo>
                  <a:lnTo>
                    <a:pt x="45720" y="4093210"/>
                  </a:lnTo>
                  <a:cubicBezTo>
                    <a:pt x="40640" y="4093210"/>
                    <a:pt x="36830" y="4089400"/>
                    <a:pt x="36830" y="4084320"/>
                  </a:cubicBezTo>
                  <a:cubicBezTo>
                    <a:pt x="33020" y="3675380"/>
                    <a:pt x="0" y="90170"/>
                    <a:pt x="6350" y="64770"/>
                  </a:cubicBezTo>
                  <a:cubicBezTo>
                    <a:pt x="13970" y="34290"/>
                    <a:pt x="57150" y="19050"/>
                    <a:pt x="62230" y="17780"/>
                  </a:cubicBezTo>
                  <a:cubicBezTo>
                    <a:pt x="63500" y="17780"/>
                    <a:pt x="64770" y="17780"/>
                    <a:pt x="64770" y="17780"/>
                  </a:cubicBezTo>
                  <a:cubicBezTo>
                    <a:pt x="276860" y="16510"/>
                    <a:pt x="5270500" y="0"/>
                    <a:pt x="5337810" y="10160"/>
                  </a:cubicBezTo>
                  <a:cubicBezTo>
                    <a:pt x="5396230" y="17780"/>
                    <a:pt x="5408930" y="87630"/>
                    <a:pt x="5406390" y="124460"/>
                  </a:cubicBezTo>
                  <a:lnTo>
                    <a:pt x="5420360" y="4130040"/>
                  </a:lnTo>
                  <a:close/>
                </a:path>
              </a:pathLst>
            </a:custGeom>
            <a:blipFill>
              <a:blip r:embed="rId7"/>
              <a:stretch>
                <a:fillRect l="8" t="11" r="93" b="396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717652" y="2152875"/>
            <a:ext cx="7296249" cy="340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903"/>
              </a:lnSpc>
            </a:pPr>
            <a:r>
              <a:rPr lang="es-MX" sz="1400" b="1" i="0" dirty="0" err="1">
                <a:solidFill>
                  <a:srgbClr val="333333"/>
                </a:solidFill>
                <a:effectLst/>
                <a:latin typeface="Nunito" panose="020B0604020202020204" charset="0"/>
              </a:rPr>
              <a:t>Kanan</a:t>
            </a:r>
            <a:r>
              <a:rPr lang="es-MX" sz="1400" b="1" i="0" dirty="0">
                <a:solidFill>
                  <a:srgbClr val="333333"/>
                </a:solidFill>
                <a:effectLst/>
                <a:latin typeface="Nunito" panose="020B0604020202020204" charset="0"/>
              </a:rPr>
              <a:t> (adjetivo): guardián, cuidador, vigilante.</a:t>
            </a:r>
          </a:p>
          <a:p>
            <a:pPr algn="just">
              <a:lnSpc>
                <a:spcPts val="1903"/>
              </a:lnSpc>
            </a:pPr>
            <a:endParaRPr lang="en-US" sz="1360" b="1" dirty="0">
              <a:solidFill>
                <a:srgbClr val="292F33"/>
              </a:solidFill>
              <a:latin typeface="Nunito" panose="020B0604020202020204" charset="0"/>
            </a:endParaRPr>
          </a:p>
          <a:p>
            <a:pPr algn="just">
              <a:lnSpc>
                <a:spcPts val="1903"/>
              </a:lnSpc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Nuestra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propuesta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es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crear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un sitio web para 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facultad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matemáticas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permita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ayudar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a los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animales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situación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calle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ingresan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ocasiones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a 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institución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 </a:t>
            </a:r>
          </a:p>
          <a:p>
            <a:pPr algn="just"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  <a:p>
            <a:pPr algn="just">
              <a:lnSpc>
                <a:spcPts val="1903"/>
              </a:lnSpc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El sitio web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está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pensado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para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contar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con una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serie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calendarización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donde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los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alumnos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o personal de 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facultad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puedan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agendar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un día y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horario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el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puedan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realizar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una labor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crianza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a los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animales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facultad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otra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las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funciones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pretende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implementar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el sitio es un control de los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animales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por medio de un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registro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página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donde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se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pueda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incluir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información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del animal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como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nombre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edad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estimada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vacunas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con las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cuenta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peso,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raza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etc. El sitio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está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pensado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no solo para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realizar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tipo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actividades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,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sino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también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con el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objetivo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buscarles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un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hogar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animalitos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y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realizar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una labor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concientización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sobre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problema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</a:t>
            </a:r>
          </a:p>
          <a:p>
            <a:pPr algn="just"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999638" y="1225550"/>
            <a:ext cx="3514890" cy="2690522"/>
            <a:chOff x="-5080" y="-6350"/>
            <a:chExt cx="5420360" cy="4149090"/>
          </a:xfrm>
        </p:grpSpPr>
        <p:sp>
          <p:nvSpPr>
            <p:cNvPr id="10" name="Freeform 10"/>
            <p:cNvSpPr/>
            <p:nvPr/>
          </p:nvSpPr>
          <p:spPr>
            <a:xfrm>
              <a:off x="11430" y="533400"/>
              <a:ext cx="5393690" cy="3599180"/>
            </a:xfrm>
            <a:custGeom>
              <a:avLst/>
              <a:gdLst/>
              <a:ahLst/>
              <a:cxnLst/>
              <a:rect l="l" t="t" r="r" b="b"/>
              <a:pathLst>
                <a:path w="5393690" h="3599180">
                  <a:moveTo>
                    <a:pt x="0" y="0"/>
                  </a:moveTo>
                  <a:lnTo>
                    <a:pt x="5380990" y="21590"/>
                  </a:lnTo>
                  <a:lnTo>
                    <a:pt x="5393690" y="3599180"/>
                  </a:lnTo>
                  <a:lnTo>
                    <a:pt x="29210" y="35534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3601" t="3052" r="-12845" b="-4500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-5080" y="-6350"/>
              <a:ext cx="5420360" cy="4138930"/>
            </a:xfrm>
            <a:custGeom>
              <a:avLst/>
              <a:gdLst/>
              <a:ahLst/>
              <a:cxnLst/>
              <a:rect l="l" t="t" r="r" b="b"/>
              <a:pathLst>
                <a:path w="5420360" h="4138930">
                  <a:moveTo>
                    <a:pt x="5420360" y="4130040"/>
                  </a:moveTo>
                  <a:cubicBezTo>
                    <a:pt x="5420360" y="4132580"/>
                    <a:pt x="5419090" y="4135120"/>
                    <a:pt x="5417820" y="4136390"/>
                  </a:cubicBezTo>
                  <a:cubicBezTo>
                    <a:pt x="5416550" y="4137660"/>
                    <a:pt x="5414010" y="4138930"/>
                    <a:pt x="5411470" y="4138930"/>
                  </a:cubicBezTo>
                  <a:cubicBezTo>
                    <a:pt x="5411470" y="4138930"/>
                    <a:pt x="5411470" y="4138930"/>
                    <a:pt x="5411470" y="4138930"/>
                  </a:cubicBezTo>
                  <a:lnTo>
                    <a:pt x="45720" y="4093210"/>
                  </a:lnTo>
                  <a:cubicBezTo>
                    <a:pt x="40640" y="4093210"/>
                    <a:pt x="36830" y="4089400"/>
                    <a:pt x="36830" y="4084320"/>
                  </a:cubicBezTo>
                  <a:cubicBezTo>
                    <a:pt x="33020" y="3675380"/>
                    <a:pt x="0" y="90170"/>
                    <a:pt x="6350" y="64770"/>
                  </a:cubicBezTo>
                  <a:cubicBezTo>
                    <a:pt x="13970" y="34290"/>
                    <a:pt x="57150" y="19050"/>
                    <a:pt x="62230" y="17780"/>
                  </a:cubicBezTo>
                  <a:cubicBezTo>
                    <a:pt x="63500" y="17780"/>
                    <a:pt x="64770" y="17780"/>
                    <a:pt x="64770" y="17780"/>
                  </a:cubicBezTo>
                  <a:cubicBezTo>
                    <a:pt x="276860" y="16510"/>
                    <a:pt x="5270500" y="0"/>
                    <a:pt x="5337810" y="10160"/>
                  </a:cubicBezTo>
                  <a:cubicBezTo>
                    <a:pt x="5396230" y="17780"/>
                    <a:pt x="5408930" y="87630"/>
                    <a:pt x="5406390" y="124460"/>
                  </a:cubicBezTo>
                  <a:lnTo>
                    <a:pt x="5420360" y="4130040"/>
                  </a:lnTo>
                  <a:close/>
                </a:path>
              </a:pathLst>
            </a:custGeom>
            <a:blipFill>
              <a:blip r:embed="rId7"/>
              <a:stretch>
                <a:fillRect l="8" t="11" r="93" b="396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8B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719699" y="-842651"/>
            <a:ext cx="7419353" cy="741935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319829" y="485775"/>
            <a:ext cx="6219092" cy="1071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5"/>
              </a:lnSpc>
            </a:pPr>
            <a:r>
              <a:rPr lang="en-US" sz="3700">
                <a:solidFill>
                  <a:srgbClr val="FFFFFF"/>
                </a:solidFill>
                <a:latin typeface="Lilita One"/>
              </a:rPr>
              <a:t>ASPECTOS EN LOS QUE AYUDARÁ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83189" y="3682159"/>
            <a:ext cx="3073018" cy="1970595"/>
            <a:chOff x="0" y="0"/>
            <a:chExt cx="4097358" cy="2627460"/>
          </a:xfrm>
        </p:grpSpPr>
        <p:sp>
          <p:nvSpPr>
            <p:cNvPr id="5" name="TextBox 5"/>
            <p:cNvSpPr txBox="1"/>
            <p:nvPr/>
          </p:nvSpPr>
          <p:spPr>
            <a:xfrm>
              <a:off x="0" y="387350"/>
              <a:ext cx="4097358" cy="20407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768"/>
                </a:lnSpc>
              </a:pPr>
              <a:r>
                <a:rPr lang="en-US" sz="1360">
                  <a:solidFill>
                    <a:srgbClr val="292F33"/>
                  </a:solidFill>
                  <a:latin typeface="Nunito Bold"/>
                </a:rPr>
                <a:t>El sitio pretende difundir información que permita a las personas conocer la magnitud de este problema y las grandes consecuencias que puede ocasionar para nuestra sociedad así como las formas en las que puede ayudar a frenar esta problemática.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4097358" cy="279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80"/>
                </a:lnSpc>
              </a:pPr>
              <a:r>
                <a:rPr lang="en-US" sz="1400">
                  <a:solidFill>
                    <a:srgbClr val="E9E9E9"/>
                  </a:solidFill>
                  <a:latin typeface="Nunito Bold"/>
                </a:rPr>
                <a:t>Consentización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2024367" y="2095497"/>
            <a:ext cx="1390662" cy="1390657"/>
            <a:chOff x="0" y="0"/>
            <a:chExt cx="6350000" cy="63499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085" r="-1085"/>
              </a:stretch>
            </a:blip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8" b="78"/>
          <a:stretch>
            <a:fillRect/>
          </a:stretch>
        </p:blipFill>
        <p:spPr>
          <a:xfrm rot="-2158521">
            <a:off x="-1118179" y="-1439740"/>
            <a:ext cx="3907643" cy="2618121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78" b="78"/>
          <a:stretch>
            <a:fillRect/>
          </a:stretch>
        </p:blipFill>
        <p:spPr>
          <a:xfrm rot="-2158521">
            <a:off x="11012959" y="4868529"/>
            <a:ext cx="3907643" cy="2618121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5110529" y="3715497"/>
            <a:ext cx="2637692" cy="1751520"/>
            <a:chOff x="0" y="0"/>
            <a:chExt cx="3516923" cy="233536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7350"/>
              <a:ext cx="3516923" cy="17486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768"/>
                </a:lnSpc>
              </a:pP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El sitio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pretende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llegar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a un gran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número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de personas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ya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que con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esto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las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posibilidades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de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ayudar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a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más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animales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crece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de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manera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significativa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y con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ello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se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logra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un mayor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cambio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social.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3516923" cy="279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80"/>
                </a:lnSpc>
              </a:pPr>
              <a:r>
                <a:rPr lang="en-US" sz="1400">
                  <a:solidFill>
                    <a:srgbClr val="E9E9E9"/>
                  </a:solidFill>
                  <a:latin typeface="Nunito Bold"/>
                </a:rPr>
                <a:t>inclusión y participación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332602" y="3715497"/>
            <a:ext cx="3612898" cy="2131786"/>
            <a:chOff x="0" y="0"/>
            <a:chExt cx="4817197" cy="2842381"/>
          </a:xfrm>
        </p:grpSpPr>
        <p:sp>
          <p:nvSpPr>
            <p:cNvPr id="15" name="TextBox 15"/>
            <p:cNvSpPr txBox="1"/>
            <p:nvPr/>
          </p:nvSpPr>
          <p:spPr>
            <a:xfrm>
              <a:off x="0" y="387351"/>
              <a:ext cx="4817197" cy="24550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768"/>
                </a:lnSpc>
              </a:pP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Con el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registro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de los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animales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en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el sitio se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podrán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realizar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una labor  de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monitoreo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sobre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los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animales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debido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a que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permitirá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conocer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algunos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aspectos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sobre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la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salud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y el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estado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del animal,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además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permitirá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a los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usuarios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conocer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a los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animales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de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nuestra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facultad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 con el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objetivo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de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incentivar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la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adopción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o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poder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ayudarlo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de </a:t>
              </a:r>
              <a:r>
                <a:rPr lang="en-US" sz="1360" dirty="0" err="1">
                  <a:solidFill>
                    <a:srgbClr val="292F33"/>
                  </a:solidFill>
                  <a:latin typeface="Nunito Bold"/>
                </a:rPr>
                <a:t>otra</a:t>
              </a:r>
              <a:r>
                <a:rPr lang="en-US" sz="1360" dirty="0">
                  <a:solidFill>
                    <a:srgbClr val="292F33"/>
                  </a:solidFill>
                  <a:latin typeface="Nunito Bold"/>
                </a:rPr>
                <a:t> forma.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0"/>
              <a:ext cx="4817197" cy="279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80"/>
                </a:lnSpc>
              </a:pPr>
              <a:r>
                <a:rPr lang="en-US" sz="1400" dirty="0">
                  <a:solidFill>
                    <a:srgbClr val="FFFFFF"/>
                  </a:solidFill>
                  <a:latin typeface="Nunito Bold"/>
                </a:rPr>
                <a:t> Control y </a:t>
              </a:r>
              <a:r>
                <a:rPr lang="en-US" sz="1400" dirty="0" err="1">
                  <a:solidFill>
                    <a:srgbClr val="FFFFFF"/>
                  </a:solidFill>
                  <a:latin typeface="Nunito Bold"/>
                </a:rPr>
                <a:t>ayuda</a:t>
              </a:r>
              <a:r>
                <a:rPr lang="en-US" sz="1400" dirty="0">
                  <a:solidFill>
                    <a:srgbClr val="FFFFFF"/>
                  </a:solidFill>
                  <a:latin typeface="Nunito Bold"/>
                </a:rPr>
                <a:t> </a:t>
              </a:r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5734044" y="2095497"/>
            <a:ext cx="1390662" cy="1390657"/>
            <a:chOff x="0" y="0"/>
            <a:chExt cx="6350000" cy="63499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25046" r="-25046"/>
              </a:stretch>
            </a:blipFill>
          </p:spPr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9443720" y="2095497"/>
            <a:ext cx="1390662" cy="1390657"/>
            <a:chOff x="0" y="0"/>
            <a:chExt cx="6350000" cy="634997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8"/>
              <a:stretch>
                <a:fillRect l="-20343" t="-55383" b="-24906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>
            <a:extLst>
              <a:ext uri="{FF2B5EF4-FFF2-40B4-BE49-F238E27FC236}">
                <a16:creationId xmlns:a16="http://schemas.microsoft.com/office/drawing/2014/main" id="{DE375BEA-EB64-480B-B9B7-922E318D90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469426" y="-909603"/>
            <a:ext cx="7419353" cy="7419353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-2158521">
            <a:off x="-1118179" y="-1439740"/>
            <a:ext cx="3907643" cy="261812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-2158521">
            <a:off x="11012959" y="5097129"/>
            <a:ext cx="3907643" cy="2618121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2071329" y="3150906"/>
            <a:ext cx="3181362" cy="2556993"/>
            <a:chOff x="0" y="0"/>
            <a:chExt cx="7467600" cy="60020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226223" y="559220"/>
              <a:ext cx="7012614" cy="4513581"/>
            </a:xfrm>
            <a:custGeom>
              <a:avLst/>
              <a:gdLst/>
              <a:ahLst/>
              <a:cxnLst/>
              <a:rect l="l" t="t" r="r" b="b"/>
              <a:pathLst>
                <a:path w="6827520" h="383540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6"/>
              <a:stretch>
                <a:fillRect l="4217" t="-84" r="4353" b="24168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 rot="-249364">
            <a:off x="608315" y="1093602"/>
            <a:ext cx="2457325" cy="3405188"/>
            <a:chOff x="0" y="0"/>
            <a:chExt cx="4734560" cy="6560820"/>
          </a:xfrm>
        </p:grpSpPr>
        <p:sp>
          <p:nvSpPr>
            <p:cNvPr id="10" name="Freeform 10"/>
            <p:cNvSpPr/>
            <p:nvPr/>
          </p:nvSpPr>
          <p:spPr>
            <a:xfrm>
              <a:off x="36830" y="50800"/>
              <a:ext cx="4645660" cy="6473190"/>
            </a:xfrm>
            <a:custGeom>
              <a:avLst/>
              <a:gdLst/>
              <a:ahLst/>
              <a:cxnLst/>
              <a:rect l="l" t="t" r="r" b="b"/>
              <a:pathLst>
                <a:path w="4645660" h="6473190">
                  <a:moveTo>
                    <a:pt x="4368800" y="0"/>
                  </a:moveTo>
                  <a:lnTo>
                    <a:pt x="276860" y="0"/>
                  </a:lnTo>
                  <a:cubicBezTo>
                    <a:pt x="124460" y="0"/>
                    <a:pt x="0" y="123190"/>
                    <a:pt x="0" y="276860"/>
                  </a:cubicBezTo>
                  <a:lnTo>
                    <a:pt x="0" y="6196330"/>
                  </a:lnTo>
                  <a:cubicBezTo>
                    <a:pt x="0" y="6350000"/>
                    <a:pt x="124460" y="6473190"/>
                    <a:pt x="276860" y="6473190"/>
                  </a:cubicBezTo>
                  <a:lnTo>
                    <a:pt x="4368800" y="6473190"/>
                  </a:lnTo>
                  <a:cubicBezTo>
                    <a:pt x="4522470" y="6473190"/>
                    <a:pt x="4645660" y="6348730"/>
                    <a:pt x="4645660" y="6196330"/>
                  </a:cubicBezTo>
                  <a:lnTo>
                    <a:pt x="4645660" y="276860"/>
                  </a:lnTo>
                  <a:cubicBezTo>
                    <a:pt x="4645660" y="123190"/>
                    <a:pt x="4522470" y="0"/>
                    <a:pt x="4368800" y="0"/>
                  </a:cubicBezTo>
                  <a:close/>
                  <a:moveTo>
                    <a:pt x="4425950" y="6156960"/>
                  </a:moveTo>
                  <a:cubicBezTo>
                    <a:pt x="4425950" y="6212840"/>
                    <a:pt x="4380230" y="6258560"/>
                    <a:pt x="4324350" y="6258560"/>
                  </a:cubicBezTo>
                  <a:lnTo>
                    <a:pt x="321310" y="6258560"/>
                  </a:lnTo>
                  <a:cubicBezTo>
                    <a:pt x="265430" y="6258560"/>
                    <a:pt x="219710" y="6212840"/>
                    <a:pt x="219710" y="6156960"/>
                  </a:cubicBezTo>
                  <a:lnTo>
                    <a:pt x="219710" y="316230"/>
                  </a:lnTo>
                  <a:cubicBezTo>
                    <a:pt x="219710" y="260350"/>
                    <a:pt x="265430" y="214630"/>
                    <a:pt x="321310" y="214630"/>
                  </a:cubicBezTo>
                  <a:lnTo>
                    <a:pt x="4325620" y="214630"/>
                  </a:lnTo>
                  <a:cubicBezTo>
                    <a:pt x="4381500" y="214630"/>
                    <a:pt x="4427220" y="260350"/>
                    <a:pt x="4427220" y="316230"/>
                  </a:cubicBezTo>
                  <a:lnTo>
                    <a:pt x="4427220" y="6156960"/>
                  </a:ln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16511"/>
              <a:ext cx="4716780" cy="6544310"/>
            </a:xfrm>
            <a:custGeom>
              <a:avLst/>
              <a:gdLst/>
              <a:ahLst/>
              <a:cxnLst/>
              <a:rect l="l" t="t" r="r" b="b"/>
              <a:pathLst>
                <a:path w="4716780" h="6544310">
                  <a:moveTo>
                    <a:pt x="4395470" y="36829"/>
                  </a:moveTo>
                  <a:cubicBezTo>
                    <a:pt x="4552950" y="36829"/>
                    <a:pt x="4681220" y="165099"/>
                    <a:pt x="4681220" y="322579"/>
                  </a:cubicBezTo>
                  <a:lnTo>
                    <a:pt x="4681220" y="6222999"/>
                  </a:lnTo>
                  <a:cubicBezTo>
                    <a:pt x="4681220" y="6380479"/>
                    <a:pt x="4552950" y="6508750"/>
                    <a:pt x="4395470" y="6508750"/>
                  </a:cubicBezTo>
                  <a:lnTo>
                    <a:pt x="321310" y="6508750"/>
                  </a:lnTo>
                  <a:cubicBezTo>
                    <a:pt x="163830" y="6508750"/>
                    <a:pt x="35560" y="6380480"/>
                    <a:pt x="35560" y="6223000"/>
                  </a:cubicBezTo>
                  <a:lnTo>
                    <a:pt x="35560" y="322580"/>
                  </a:lnTo>
                  <a:cubicBezTo>
                    <a:pt x="35560" y="165100"/>
                    <a:pt x="163830" y="36830"/>
                    <a:pt x="321310" y="36830"/>
                  </a:cubicBezTo>
                  <a:lnTo>
                    <a:pt x="4395470" y="36830"/>
                  </a:lnTo>
                  <a:moveTo>
                    <a:pt x="4395470" y="0"/>
                  </a:moveTo>
                  <a:lnTo>
                    <a:pt x="321310" y="0"/>
                  </a:lnTo>
                  <a:cubicBezTo>
                    <a:pt x="143510" y="0"/>
                    <a:pt x="0" y="144780"/>
                    <a:pt x="0" y="322580"/>
                  </a:cubicBezTo>
                  <a:lnTo>
                    <a:pt x="0" y="6223000"/>
                  </a:lnTo>
                  <a:cubicBezTo>
                    <a:pt x="0" y="6400800"/>
                    <a:pt x="143510" y="6544309"/>
                    <a:pt x="321310" y="6544309"/>
                  </a:cubicBezTo>
                  <a:lnTo>
                    <a:pt x="4395470" y="6544309"/>
                  </a:lnTo>
                  <a:cubicBezTo>
                    <a:pt x="4573270" y="6544309"/>
                    <a:pt x="4716780" y="6400800"/>
                    <a:pt x="4716780" y="6223000"/>
                  </a:cubicBezTo>
                  <a:lnTo>
                    <a:pt x="4716780" y="322580"/>
                  </a:lnTo>
                  <a:cubicBezTo>
                    <a:pt x="4716780" y="144780"/>
                    <a:pt x="4573270" y="0"/>
                    <a:pt x="4395470" y="0"/>
                  </a:cubicBezTo>
                  <a:close/>
                </a:path>
              </a:pathLst>
            </a:custGeom>
            <a:solidFill>
              <a:srgbClr val="565656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56540" y="265430"/>
              <a:ext cx="4207510" cy="6043930"/>
            </a:xfrm>
            <a:custGeom>
              <a:avLst/>
              <a:gdLst/>
              <a:ahLst/>
              <a:cxnLst/>
              <a:rect l="l" t="t" r="r" b="b"/>
              <a:pathLst>
                <a:path w="4207510" h="6043930">
                  <a:moveTo>
                    <a:pt x="4206240" y="5942330"/>
                  </a:moveTo>
                  <a:cubicBezTo>
                    <a:pt x="4206240" y="5998210"/>
                    <a:pt x="4160520" y="6043930"/>
                    <a:pt x="4104640" y="6043930"/>
                  </a:cubicBezTo>
                  <a:lnTo>
                    <a:pt x="101600" y="6043930"/>
                  </a:lnTo>
                  <a:cubicBezTo>
                    <a:pt x="45720" y="6043930"/>
                    <a:pt x="0" y="5998210"/>
                    <a:pt x="0" y="5942330"/>
                  </a:cubicBezTo>
                  <a:lnTo>
                    <a:pt x="0" y="101600"/>
                  </a:lnTo>
                  <a:cubicBezTo>
                    <a:pt x="0" y="45720"/>
                    <a:pt x="45720" y="0"/>
                    <a:pt x="101600" y="0"/>
                  </a:cubicBezTo>
                  <a:lnTo>
                    <a:pt x="4105910" y="0"/>
                  </a:lnTo>
                  <a:cubicBezTo>
                    <a:pt x="4161790" y="0"/>
                    <a:pt x="4207510" y="45720"/>
                    <a:pt x="4207510" y="101600"/>
                  </a:cubicBezTo>
                  <a:lnTo>
                    <a:pt x="4207510" y="5942330"/>
                  </a:lnTo>
                  <a:close/>
                </a:path>
              </a:pathLst>
            </a:custGeom>
            <a:blipFill>
              <a:blip r:embed="rId7"/>
              <a:stretch>
                <a:fillRect l="-16566" t="4045" r="-16271" b="-47793"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1951378" y="120589"/>
              <a:ext cx="79963" cy="76322"/>
            </a:xfrm>
            <a:custGeom>
              <a:avLst/>
              <a:gdLst/>
              <a:ahLst/>
              <a:cxnLst/>
              <a:rect l="l" t="t" r="r" b="b"/>
              <a:pathLst>
                <a:path w="79963" h="76322">
                  <a:moveTo>
                    <a:pt x="39982" y="61"/>
                  </a:moveTo>
                  <a:cubicBezTo>
                    <a:pt x="26330" y="0"/>
                    <a:pt x="13688" y="7248"/>
                    <a:pt x="6844" y="19062"/>
                  </a:cubicBezTo>
                  <a:cubicBezTo>
                    <a:pt x="0" y="30875"/>
                    <a:pt x="0" y="45447"/>
                    <a:pt x="6844" y="57260"/>
                  </a:cubicBezTo>
                  <a:cubicBezTo>
                    <a:pt x="13688" y="69074"/>
                    <a:pt x="26330" y="76322"/>
                    <a:pt x="39982" y="76261"/>
                  </a:cubicBezTo>
                  <a:cubicBezTo>
                    <a:pt x="53634" y="76322"/>
                    <a:pt x="66276" y="69074"/>
                    <a:pt x="73120" y="57260"/>
                  </a:cubicBezTo>
                  <a:cubicBezTo>
                    <a:pt x="79964" y="45447"/>
                    <a:pt x="79964" y="30875"/>
                    <a:pt x="73120" y="19062"/>
                  </a:cubicBezTo>
                  <a:cubicBezTo>
                    <a:pt x="66276" y="7248"/>
                    <a:pt x="53634" y="0"/>
                    <a:pt x="39982" y="61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119473" y="104052"/>
              <a:ext cx="114614" cy="109395"/>
            </a:xfrm>
            <a:custGeom>
              <a:avLst/>
              <a:gdLst/>
              <a:ahLst/>
              <a:cxnLst/>
              <a:rect l="l" t="t" r="r" b="b"/>
              <a:pathLst>
                <a:path w="114614" h="109395">
                  <a:moveTo>
                    <a:pt x="57307" y="88"/>
                  </a:moveTo>
                  <a:cubicBezTo>
                    <a:pt x="37739" y="0"/>
                    <a:pt x="19619" y="10390"/>
                    <a:pt x="9809" y="27322"/>
                  </a:cubicBezTo>
                  <a:cubicBezTo>
                    <a:pt x="0" y="44255"/>
                    <a:pt x="0" y="65141"/>
                    <a:pt x="9809" y="82074"/>
                  </a:cubicBezTo>
                  <a:cubicBezTo>
                    <a:pt x="19619" y="99006"/>
                    <a:pt x="37739" y="109396"/>
                    <a:pt x="57307" y="109308"/>
                  </a:cubicBezTo>
                  <a:cubicBezTo>
                    <a:pt x="76875" y="109396"/>
                    <a:pt x="94995" y="99006"/>
                    <a:pt x="104804" y="82074"/>
                  </a:cubicBezTo>
                  <a:cubicBezTo>
                    <a:pt x="114614" y="65141"/>
                    <a:pt x="114614" y="44255"/>
                    <a:pt x="104804" y="27322"/>
                  </a:cubicBezTo>
                  <a:cubicBezTo>
                    <a:pt x="94995" y="10390"/>
                    <a:pt x="76875" y="0"/>
                    <a:pt x="57307" y="88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328944" y="128221"/>
              <a:ext cx="63971" cy="61058"/>
            </a:xfrm>
            <a:custGeom>
              <a:avLst/>
              <a:gdLst/>
              <a:ahLst/>
              <a:cxnLst/>
              <a:rect l="l" t="t" r="r" b="b"/>
              <a:pathLst>
                <a:path w="63971" h="61058">
                  <a:moveTo>
                    <a:pt x="31986" y="49"/>
                  </a:moveTo>
                  <a:cubicBezTo>
                    <a:pt x="21064" y="0"/>
                    <a:pt x="10951" y="5799"/>
                    <a:pt x="5476" y="15250"/>
                  </a:cubicBezTo>
                  <a:cubicBezTo>
                    <a:pt x="0" y="24700"/>
                    <a:pt x="0" y="36358"/>
                    <a:pt x="5476" y="45808"/>
                  </a:cubicBezTo>
                  <a:cubicBezTo>
                    <a:pt x="10951" y="55259"/>
                    <a:pt x="21064" y="61058"/>
                    <a:pt x="31986" y="61009"/>
                  </a:cubicBezTo>
                  <a:cubicBezTo>
                    <a:pt x="42908" y="61058"/>
                    <a:pt x="53021" y="55259"/>
                    <a:pt x="58496" y="45808"/>
                  </a:cubicBezTo>
                  <a:cubicBezTo>
                    <a:pt x="63971" y="36358"/>
                    <a:pt x="63971" y="24700"/>
                    <a:pt x="58496" y="15250"/>
                  </a:cubicBezTo>
                  <a:cubicBezTo>
                    <a:pt x="53021" y="5799"/>
                    <a:pt x="42908" y="0"/>
                    <a:pt x="31986" y="49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346270" y="144758"/>
              <a:ext cx="29320" cy="27985"/>
            </a:xfrm>
            <a:custGeom>
              <a:avLst/>
              <a:gdLst/>
              <a:ahLst/>
              <a:cxnLst/>
              <a:rect l="l" t="t" r="r" b="b"/>
              <a:pathLst>
                <a:path w="29320" h="27985">
                  <a:moveTo>
                    <a:pt x="14660" y="22"/>
                  </a:moveTo>
                  <a:cubicBezTo>
                    <a:pt x="9654" y="0"/>
                    <a:pt x="5019" y="2657"/>
                    <a:pt x="2509" y="6989"/>
                  </a:cubicBezTo>
                  <a:cubicBezTo>
                    <a:pt x="0" y="11320"/>
                    <a:pt x="0" y="16664"/>
                    <a:pt x="2509" y="20995"/>
                  </a:cubicBezTo>
                  <a:cubicBezTo>
                    <a:pt x="5019" y="25327"/>
                    <a:pt x="9654" y="27984"/>
                    <a:pt x="14660" y="27962"/>
                  </a:cubicBezTo>
                  <a:cubicBezTo>
                    <a:pt x="19666" y="27984"/>
                    <a:pt x="24301" y="25327"/>
                    <a:pt x="26811" y="20995"/>
                  </a:cubicBezTo>
                  <a:cubicBezTo>
                    <a:pt x="29320" y="16664"/>
                    <a:pt x="29320" y="11320"/>
                    <a:pt x="26811" y="6989"/>
                  </a:cubicBezTo>
                  <a:cubicBezTo>
                    <a:pt x="24301" y="2657"/>
                    <a:pt x="19666" y="0"/>
                    <a:pt x="14660" y="22"/>
                  </a:cubicBezTo>
                  <a:close/>
                </a:path>
              </a:pathLst>
            </a:custGeom>
            <a:solidFill>
              <a:srgbClr val="E9E8E9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344044" y="144768"/>
              <a:ext cx="15993" cy="15264"/>
            </a:xfrm>
            <a:custGeom>
              <a:avLst/>
              <a:gdLst/>
              <a:ahLst/>
              <a:cxnLst/>
              <a:rect l="l" t="t" r="r" b="b"/>
              <a:pathLst>
                <a:path w="15993" h="15264">
                  <a:moveTo>
                    <a:pt x="7996" y="12"/>
                  </a:moveTo>
                  <a:cubicBezTo>
                    <a:pt x="5266" y="0"/>
                    <a:pt x="2737" y="1449"/>
                    <a:pt x="1368" y="3812"/>
                  </a:cubicBezTo>
                  <a:cubicBezTo>
                    <a:pt x="0" y="6175"/>
                    <a:pt x="0" y="9089"/>
                    <a:pt x="1368" y="11452"/>
                  </a:cubicBezTo>
                  <a:cubicBezTo>
                    <a:pt x="2737" y="13815"/>
                    <a:pt x="5266" y="15264"/>
                    <a:pt x="7996" y="15252"/>
                  </a:cubicBezTo>
                  <a:cubicBezTo>
                    <a:pt x="10726" y="15264"/>
                    <a:pt x="13255" y="13815"/>
                    <a:pt x="14623" y="11452"/>
                  </a:cubicBezTo>
                  <a:cubicBezTo>
                    <a:pt x="15992" y="9089"/>
                    <a:pt x="15992" y="6175"/>
                    <a:pt x="14623" y="3812"/>
                  </a:cubicBezTo>
                  <a:cubicBezTo>
                    <a:pt x="13255" y="1449"/>
                    <a:pt x="10726" y="0"/>
                    <a:pt x="7996" y="12"/>
                  </a:cubicBez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4716780" y="53467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4716780" y="86106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4064000" y="-2540"/>
              <a:ext cx="320040" cy="19050"/>
            </a:xfrm>
            <a:custGeom>
              <a:avLst/>
              <a:gdLst/>
              <a:ahLst/>
              <a:cxnLst/>
              <a:rect l="l" t="t" r="r" b="b"/>
              <a:pathLst>
                <a:path w="320040" h="19050">
                  <a:moveTo>
                    <a:pt x="0" y="19050"/>
                  </a:moveTo>
                  <a:lnTo>
                    <a:pt x="320040" y="19050"/>
                  </a:lnTo>
                  <a:cubicBezTo>
                    <a:pt x="320040" y="0"/>
                    <a:pt x="304800" y="2540"/>
                    <a:pt x="285750" y="2540"/>
                  </a:cubicBezTo>
                  <a:lnTo>
                    <a:pt x="34290" y="2540"/>
                  </a:lnTo>
                  <a:cubicBezTo>
                    <a:pt x="15240" y="2540"/>
                    <a:pt x="0" y="0"/>
                    <a:pt x="0" y="1905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4223369" y="619125"/>
            <a:ext cx="5911468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0"/>
              </a:lnSpc>
            </a:pPr>
            <a:r>
              <a:rPr lang="en-US" sz="4000" dirty="0">
                <a:solidFill>
                  <a:srgbClr val="F48B48"/>
                </a:solidFill>
                <a:latin typeface="Lilita One"/>
              </a:rPr>
              <a:t>¿POR QUÉ PUEDE TENER ÉXITO?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626150" y="2152305"/>
            <a:ext cx="6613475" cy="3293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3624" lvl="1" indent="-146812" algn="just">
              <a:lnSpc>
                <a:spcPts val="1904"/>
              </a:lnSpc>
              <a:buFont typeface="Arial"/>
              <a:buChar char="•"/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El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proyecto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contempla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muchos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aspectos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los que se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podría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ayudar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problemática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como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difusión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organización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salud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y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alimentación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</a:t>
            </a:r>
          </a:p>
          <a:p>
            <a:pPr algn="just"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  <a:p>
            <a:pPr marL="293624" lvl="1" indent="-146812" algn="just">
              <a:lnSpc>
                <a:spcPts val="1904"/>
              </a:lnSpc>
              <a:buFont typeface="Arial"/>
              <a:buChar char="•"/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El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proyecto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puede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tomar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diferentes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enfoques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permita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lograr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un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cambio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significativo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 </a:t>
            </a:r>
          </a:p>
          <a:p>
            <a:pPr algn="just"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  <a:p>
            <a:pPr marL="293624" lvl="1" indent="-146812" algn="just">
              <a:lnSpc>
                <a:spcPts val="1904"/>
              </a:lnSpc>
              <a:buFont typeface="Arial"/>
              <a:buChar char="•"/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Este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proyecto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no solo se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podría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implementar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nuestra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facultad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,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sino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</a:p>
          <a:p>
            <a:pPr algn="just">
              <a:lnSpc>
                <a:spcPts val="1904"/>
              </a:lnSpc>
            </a:pPr>
            <a:r>
              <a:rPr lang="en-US" sz="1360" dirty="0">
                <a:solidFill>
                  <a:srgbClr val="292F33"/>
                </a:solidFill>
                <a:latin typeface="Nunito Bold"/>
              </a:rPr>
              <a:t>      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también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todos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los campus de las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universidades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o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preparatorias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. </a:t>
            </a:r>
          </a:p>
          <a:p>
            <a:pPr algn="just"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  <a:p>
            <a:pPr marL="293624" lvl="1" indent="-146812" algn="just">
              <a:lnSpc>
                <a:spcPts val="1904"/>
              </a:lnSpc>
              <a:buFont typeface="Arial"/>
              <a:buChar char="•"/>
            </a:pP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Existe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la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posibilidad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que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también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se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pueda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implementar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en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algunas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colonias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nuestro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estado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(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contemplado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las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necesidades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dichos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Nunito Bold"/>
              </a:rPr>
              <a:t>lugares</a:t>
            </a:r>
            <a:r>
              <a:rPr lang="en-US" sz="1360" dirty="0">
                <a:solidFill>
                  <a:srgbClr val="292F33"/>
                </a:solidFill>
                <a:latin typeface="Nunito Bold"/>
              </a:rPr>
              <a:t> ).</a:t>
            </a:r>
          </a:p>
          <a:p>
            <a:pPr algn="just">
              <a:lnSpc>
                <a:spcPts val="2520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  <a:p>
            <a:pPr algn="just">
              <a:lnSpc>
                <a:spcPts val="2520"/>
              </a:lnSpc>
            </a:pPr>
            <a:endParaRPr lang="en-US" sz="1360" dirty="0">
              <a:solidFill>
                <a:srgbClr val="292F33"/>
              </a:solidFill>
              <a:latin typeface="Nunito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8B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B4930E67-FB9E-48B4-AE36-D5874D8436A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714104" y="-793750"/>
            <a:ext cx="7419353" cy="7419353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-2158521">
            <a:off x="-1118179" y="-1439740"/>
            <a:ext cx="3907643" cy="261812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8" b="78"/>
          <a:stretch>
            <a:fillRect/>
          </a:stretch>
        </p:blipFill>
        <p:spPr>
          <a:xfrm rot="-2158521">
            <a:off x="11012959" y="4868529"/>
            <a:ext cx="3907643" cy="2618121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 rot="616953">
            <a:off x="5389857" y="1640200"/>
            <a:ext cx="7072312" cy="3245572"/>
            <a:chOff x="-161290" y="232410"/>
            <a:chExt cx="12611100" cy="5787390"/>
          </a:xfrm>
        </p:grpSpPr>
        <p:sp>
          <p:nvSpPr>
            <p:cNvPr id="5" name="Freeform 5"/>
            <p:cNvSpPr/>
            <p:nvPr/>
          </p:nvSpPr>
          <p:spPr>
            <a:xfrm>
              <a:off x="-161290" y="232410"/>
              <a:ext cx="12611101" cy="5787390"/>
            </a:xfrm>
            <a:custGeom>
              <a:avLst/>
              <a:gdLst/>
              <a:ahLst/>
              <a:cxnLst/>
              <a:rect l="l" t="t" r="r" b="b"/>
              <a:pathLst>
                <a:path w="12611101" h="578739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90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40" y="1280160"/>
                  </a:cubicBezTo>
                  <a:cubicBezTo>
                    <a:pt x="0" y="2223770"/>
                    <a:pt x="400050" y="3919220"/>
                    <a:pt x="1418590" y="4751070"/>
                  </a:cubicBezTo>
                  <a:cubicBezTo>
                    <a:pt x="2437130" y="5582920"/>
                    <a:pt x="3836670" y="5750560"/>
                    <a:pt x="5152390" y="5767070"/>
                  </a:cubicBezTo>
                  <a:cubicBezTo>
                    <a:pt x="6744970" y="5787390"/>
                    <a:pt x="8346440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40" y="4005580"/>
                    <a:pt x="12611101" y="3355340"/>
                    <a:pt x="12551410" y="2688590"/>
                  </a:cubicBezTo>
                  <a:close/>
                </a:path>
              </a:pathLst>
            </a:custGeom>
            <a:blipFill>
              <a:blip r:embed="rId6"/>
              <a:stretch>
                <a:fillRect l="3200" t="-19329" r="424" b="-20326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341061" y="1035049"/>
            <a:ext cx="6219092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5"/>
              </a:lnSpc>
            </a:pPr>
            <a:r>
              <a:rPr lang="en-US" sz="3700" dirty="0">
                <a:solidFill>
                  <a:srgbClr val="FFFFFF"/>
                </a:solidFill>
                <a:latin typeface="Lilita One"/>
              </a:rPr>
              <a:t>RETOS EN EL DISEÑO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19125" y="2038350"/>
            <a:ext cx="5587190" cy="3773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Diseño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inadecuado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.</a:t>
            </a:r>
          </a:p>
          <a:p>
            <a:pPr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Open Sans Light Bold"/>
            </a:endParaRP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Uso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herramientas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tecnológicas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no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utilizadas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con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anterioridad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.</a:t>
            </a:r>
          </a:p>
          <a:p>
            <a:pPr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Open Sans Light Bold"/>
            </a:endParaRP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No se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cumple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con los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objetivos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planteados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.</a:t>
            </a:r>
          </a:p>
          <a:p>
            <a:pPr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Open Sans Light Bold"/>
            </a:endParaRP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Contenido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de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poca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calidad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o poco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atractivo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. </a:t>
            </a:r>
          </a:p>
          <a:p>
            <a:pPr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Open Sans Light Bold"/>
            </a:endParaRP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La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solución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planteada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no es la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más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adecuada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y genera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problemas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. </a:t>
            </a:r>
          </a:p>
          <a:p>
            <a:pPr>
              <a:lnSpc>
                <a:spcPts val="1904"/>
              </a:lnSpc>
            </a:pPr>
            <a:endParaRPr lang="en-US" sz="1360" dirty="0">
              <a:solidFill>
                <a:srgbClr val="292F33"/>
              </a:solidFill>
              <a:latin typeface="Open Sans Light Bold"/>
            </a:endParaRPr>
          </a:p>
          <a:p>
            <a:pPr marL="293624" lvl="1" indent="-146812">
              <a:lnSpc>
                <a:spcPts val="1904"/>
              </a:lnSpc>
              <a:buFont typeface="Arial"/>
              <a:buChar char="•"/>
            </a:pP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Importancia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a la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parte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visual que al </a:t>
            </a:r>
            <a:r>
              <a:rPr lang="en-US" sz="1360" dirty="0" err="1">
                <a:solidFill>
                  <a:srgbClr val="292F33"/>
                </a:solidFill>
                <a:latin typeface="Open Sans Light Bold"/>
              </a:rPr>
              <a:t>funcionamiento</a:t>
            </a:r>
            <a:r>
              <a:rPr lang="en-US" sz="1360" dirty="0">
                <a:solidFill>
                  <a:srgbClr val="292F33"/>
                </a:solidFill>
                <a:latin typeface="Open Sans Light Bold"/>
              </a:rPr>
              <a:t> del sitio.</a:t>
            </a:r>
          </a:p>
          <a:p>
            <a:pPr algn="ctr">
              <a:lnSpc>
                <a:spcPts val="2520"/>
              </a:lnSpc>
            </a:pPr>
            <a:endParaRPr lang="en-US" sz="1360" dirty="0">
              <a:solidFill>
                <a:srgbClr val="292F33"/>
              </a:solidFill>
              <a:latin typeface="Open Sans Light Bold"/>
            </a:endParaRPr>
          </a:p>
          <a:p>
            <a:pPr algn="ctr">
              <a:lnSpc>
                <a:spcPts val="2520"/>
              </a:lnSpc>
            </a:pPr>
            <a:endParaRPr lang="en-US" sz="1360" dirty="0">
              <a:solidFill>
                <a:srgbClr val="292F33"/>
              </a:solidFill>
              <a:latin typeface="Open Sans Light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D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8" b="78"/>
          <a:stretch>
            <a:fillRect/>
          </a:stretch>
        </p:blipFill>
        <p:spPr>
          <a:xfrm rot="-2158521">
            <a:off x="-1218477" y="-1023845"/>
            <a:ext cx="3907643" cy="261812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8" b="78"/>
          <a:stretch>
            <a:fillRect/>
          </a:stretch>
        </p:blipFill>
        <p:spPr>
          <a:xfrm rot="-2158521">
            <a:off x="11012959" y="5097129"/>
            <a:ext cx="3907643" cy="261812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841057" y="1413278"/>
            <a:ext cx="7176636" cy="3364695"/>
            <a:chOff x="0" y="0"/>
            <a:chExt cx="9568848" cy="4486260"/>
          </a:xfrm>
        </p:grpSpPr>
        <p:sp>
          <p:nvSpPr>
            <p:cNvPr id="5" name="TextBox 5"/>
            <p:cNvSpPr txBox="1"/>
            <p:nvPr/>
          </p:nvSpPr>
          <p:spPr>
            <a:xfrm>
              <a:off x="0" y="180975"/>
              <a:ext cx="9568848" cy="35572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023"/>
                </a:lnSpc>
              </a:pPr>
              <a:r>
                <a:rPr lang="en-US" sz="10125" dirty="0">
                  <a:solidFill>
                    <a:srgbClr val="F48B48"/>
                  </a:solidFill>
                  <a:latin typeface="Chewy"/>
                </a:rPr>
                <a:t>¡Gracias por </a:t>
              </a:r>
              <a:r>
                <a:rPr lang="en-US" sz="10125" dirty="0" err="1">
                  <a:solidFill>
                    <a:srgbClr val="F48B48"/>
                  </a:solidFill>
                  <a:latin typeface="Chewy"/>
                </a:rPr>
                <a:t>su</a:t>
              </a:r>
              <a:r>
                <a:rPr lang="en-US" sz="10125" dirty="0">
                  <a:solidFill>
                    <a:srgbClr val="F48B48"/>
                  </a:solidFill>
                  <a:latin typeface="Chewy"/>
                </a:rPr>
                <a:t> </a:t>
              </a:r>
              <a:r>
                <a:rPr lang="en-US" sz="10125" dirty="0" err="1">
                  <a:solidFill>
                    <a:srgbClr val="F48B48"/>
                  </a:solidFill>
                  <a:latin typeface="Chewy"/>
                </a:rPr>
                <a:t>atención</a:t>
              </a:r>
              <a:r>
                <a:rPr lang="en-US" sz="10125" dirty="0">
                  <a:solidFill>
                    <a:srgbClr val="F48B48"/>
                  </a:solidFill>
                  <a:latin typeface="Chewy"/>
                </a:rPr>
                <a:t>!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008105"/>
              <a:ext cx="9568848" cy="4781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70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999</Words>
  <Application>Microsoft Office PowerPoint</Application>
  <PresentationFormat>Personalizado</PresentationFormat>
  <Paragraphs>81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8" baseType="lpstr">
      <vt:lpstr>Open Sans Light Bold</vt:lpstr>
      <vt:lpstr>Nunito Bold</vt:lpstr>
      <vt:lpstr>Arial</vt:lpstr>
      <vt:lpstr>Nunito</vt:lpstr>
      <vt:lpstr>Chewy</vt:lpstr>
      <vt:lpstr>Lilita One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Página Web 
Negocio/Publicidad Mascotas y Animales Naranja y Amarillo</dc:title>
  <cp:lastModifiedBy>LIZANDRO ISRAEL REYES CARRILLO</cp:lastModifiedBy>
  <cp:revision>15</cp:revision>
  <dcterms:created xsi:type="dcterms:W3CDTF">2006-08-16T00:00:00Z</dcterms:created>
  <dcterms:modified xsi:type="dcterms:W3CDTF">2021-04-12T04:55:26Z</dcterms:modified>
  <dc:identifier>DAEawZFnU3k</dc:identifier>
</cp:coreProperties>
</file>

<file path=docProps/thumbnail.jpeg>
</file>